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63" d="100"/>
          <a:sy n="63" d="100"/>
        </p:scale>
        <p:origin x="-878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3701A-6E92-4494-B19F-91CA592B408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BAEBD5-53D2-4A14-91F0-8A39BAA1060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Концептуальная часть 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– это научная база технологии, т.е. психолого-педагогические идеи, которые заложены в ее фундамент.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D3287268-C511-4918-900E-60FE5A0E2EF5}" type="parTrans" cxnId="{DC0A81D1-CB6C-436A-9C3C-C9E819D88168}">
      <dgm:prSet/>
      <dgm:spPr/>
      <dgm:t>
        <a:bodyPr/>
        <a:lstStyle/>
        <a:p>
          <a:endParaRPr lang="ru-RU"/>
        </a:p>
      </dgm:t>
    </dgm:pt>
    <dgm:pt modelId="{851423AA-61EF-40FD-9C7D-7D748F8AEFED}" type="sibTrans" cxnId="{DC0A81D1-CB6C-436A-9C3C-C9E819D88168}">
      <dgm:prSet/>
      <dgm:spPr/>
      <dgm:t>
        <a:bodyPr/>
        <a:lstStyle/>
        <a:p>
          <a:endParaRPr lang="ru-RU"/>
        </a:p>
      </dgm:t>
    </dgm:pt>
    <dgm:pt modelId="{CE797A09-1526-4621-B797-D7AB240D35CF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Содержательная часть 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– это общие, конкретные цели и содержание учебного материала.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CF3E0B49-EA66-4463-9E5A-F87C8F3D0045}" type="parTrans" cxnId="{A7805402-0996-48FA-8BBB-5CD00F4AEBC6}">
      <dgm:prSet/>
      <dgm:spPr/>
      <dgm:t>
        <a:bodyPr/>
        <a:lstStyle/>
        <a:p>
          <a:endParaRPr lang="ru-RU"/>
        </a:p>
      </dgm:t>
    </dgm:pt>
    <dgm:pt modelId="{DFD9901C-EE07-41BE-81D2-E7EEF1E10FC9}" type="sibTrans" cxnId="{A7805402-0996-48FA-8BBB-5CD00F4AEBC6}">
      <dgm:prSet/>
      <dgm:spPr/>
      <dgm:t>
        <a:bodyPr/>
        <a:lstStyle/>
        <a:p>
          <a:endParaRPr lang="ru-RU"/>
        </a:p>
      </dgm:t>
    </dgm:pt>
    <dgm:pt modelId="{7E8B664A-2F5D-4F2B-A8E5-C1D37D973956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Процессуальная часть </a:t>
          </a:r>
          <a:r>
            <a:rPr lang="ru-RU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– совокупность форм и методов учебной деятельности детей, методов и форм работы педагога, деятельности педагога по управлению процессом усвоения материала, диагностика обучающего процесса.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5ECC7454-A0D7-4868-8202-E90124F59C0F}" type="parTrans" cxnId="{356DBEFB-C04D-425E-9534-BA0990205517}">
      <dgm:prSet/>
      <dgm:spPr/>
      <dgm:t>
        <a:bodyPr/>
        <a:lstStyle/>
        <a:p>
          <a:endParaRPr lang="ru-RU"/>
        </a:p>
      </dgm:t>
    </dgm:pt>
    <dgm:pt modelId="{21AFF082-0505-42E5-A416-DF0DF5CD919F}" type="sibTrans" cxnId="{356DBEFB-C04D-425E-9534-BA0990205517}">
      <dgm:prSet/>
      <dgm:spPr/>
      <dgm:t>
        <a:bodyPr/>
        <a:lstStyle/>
        <a:p>
          <a:endParaRPr lang="ru-RU"/>
        </a:p>
      </dgm:t>
    </dgm:pt>
    <dgm:pt modelId="{540B0466-D803-4FA1-A3E6-27B393E629D4}" type="pres">
      <dgm:prSet presAssocID="{72E3701A-6E92-4494-B19F-91CA592B40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20BF5-1313-490C-BE2A-8EAD3C66E69D}" type="pres">
      <dgm:prSet presAssocID="{D4BAEBD5-53D2-4A14-91F0-8A39BAA10608}" presName="node" presStyleLbl="node1" presStyleIdx="0" presStyleCnt="3" custScaleX="110628" custScaleY="121366" custLinFactNeighborX="113" custLinFactNeighborY="796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FE111B-0199-4DED-AD1F-7D7FD23529B1}" type="pres">
      <dgm:prSet presAssocID="{851423AA-61EF-40FD-9C7D-7D748F8AEFED}" presName="sibTrans" presStyleCnt="0"/>
      <dgm:spPr/>
    </dgm:pt>
    <dgm:pt modelId="{F0A77743-6FB9-4FD8-8CC1-E190D1E0FA34}" type="pres">
      <dgm:prSet presAssocID="{CE797A09-1526-4621-B797-D7AB240D35CF}" presName="node" presStyleLbl="node1" presStyleIdx="1" presStyleCnt="3" custScaleX="115329" custScaleY="117640" custLinFactNeighborX="-237" custLinFactNeighborY="61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69708F-653C-4F60-B0E5-0F9CFE322479}" type="pres">
      <dgm:prSet presAssocID="{DFD9901C-EE07-41BE-81D2-E7EEF1E10FC9}" presName="sibTrans" presStyleCnt="0"/>
      <dgm:spPr/>
    </dgm:pt>
    <dgm:pt modelId="{16B06EE1-5D40-419B-B18D-B5EF4A668356}" type="pres">
      <dgm:prSet presAssocID="{7E8B664A-2F5D-4F2B-A8E5-C1D37D973956}" presName="node" presStyleLbl="node1" presStyleIdx="2" presStyleCnt="3" custScaleX="220277" custScaleY="1593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828A1FB-7155-43B7-A101-491812D851B1}" type="presOf" srcId="{CE797A09-1526-4621-B797-D7AB240D35CF}" destId="{F0A77743-6FB9-4FD8-8CC1-E190D1E0FA34}" srcOrd="0" destOrd="0" presId="urn:microsoft.com/office/officeart/2005/8/layout/default"/>
    <dgm:cxn modelId="{A7805402-0996-48FA-8BBB-5CD00F4AEBC6}" srcId="{72E3701A-6E92-4494-B19F-91CA592B408A}" destId="{CE797A09-1526-4621-B797-D7AB240D35CF}" srcOrd="1" destOrd="0" parTransId="{CF3E0B49-EA66-4463-9E5A-F87C8F3D0045}" sibTransId="{DFD9901C-EE07-41BE-81D2-E7EEF1E10FC9}"/>
    <dgm:cxn modelId="{CA260F34-9209-40B4-81CC-059F40B5036E}" type="presOf" srcId="{D4BAEBD5-53D2-4A14-91F0-8A39BAA10608}" destId="{A3B20BF5-1313-490C-BE2A-8EAD3C66E69D}" srcOrd="0" destOrd="0" presId="urn:microsoft.com/office/officeart/2005/8/layout/default"/>
    <dgm:cxn modelId="{DC0A81D1-CB6C-436A-9C3C-C9E819D88168}" srcId="{72E3701A-6E92-4494-B19F-91CA592B408A}" destId="{D4BAEBD5-53D2-4A14-91F0-8A39BAA10608}" srcOrd="0" destOrd="0" parTransId="{D3287268-C511-4918-900E-60FE5A0E2EF5}" sibTransId="{851423AA-61EF-40FD-9C7D-7D748F8AEFED}"/>
    <dgm:cxn modelId="{356DBEFB-C04D-425E-9534-BA0990205517}" srcId="{72E3701A-6E92-4494-B19F-91CA592B408A}" destId="{7E8B664A-2F5D-4F2B-A8E5-C1D37D973956}" srcOrd="2" destOrd="0" parTransId="{5ECC7454-A0D7-4868-8202-E90124F59C0F}" sibTransId="{21AFF082-0505-42E5-A416-DF0DF5CD919F}"/>
    <dgm:cxn modelId="{B6989877-BD32-40CC-88B2-711CD8289EF1}" type="presOf" srcId="{7E8B664A-2F5D-4F2B-A8E5-C1D37D973956}" destId="{16B06EE1-5D40-419B-B18D-B5EF4A668356}" srcOrd="0" destOrd="0" presId="urn:microsoft.com/office/officeart/2005/8/layout/default"/>
    <dgm:cxn modelId="{0188FA21-DBB2-4514-8FD2-9E8B18DAC005}" type="presOf" srcId="{72E3701A-6E92-4494-B19F-91CA592B408A}" destId="{540B0466-D803-4FA1-A3E6-27B393E629D4}" srcOrd="0" destOrd="0" presId="urn:microsoft.com/office/officeart/2005/8/layout/default"/>
    <dgm:cxn modelId="{7923EA00-CCC2-4008-844D-F3B65EC2871E}" type="presParOf" srcId="{540B0466-D803-4FA1-A3E6-27B393E629D4}" destId="{A3B20BF5-1313-490C-BE2A-8EAD3C66E69D}" srcOrd="0" destOrd="0" presId="urn:microsoft.com/office/officeart/2005/8/layout/default"/>
    <dgm:cxn modelId="{20C4DC2F-D4DA-4608-BEBA-A0F7C857AC8C}" type="presParOf" srcId="{540B0466-D803-4FA1-A3E6-27B393E629D4}" destId="{A4FE111B-0199-4DED-AD1F-7D7FD23529B1}" srcOrd="1" destOrd="0" presId="urn:microsoft.com/office/officeart/2005/8/layout/default"/>
    <dgm:cxn modelId="{D288369A-7D3D-4C2E-84B7-2C7B60EE7832}" type="presParOf" srcId="{540B0466-D803-4FA1-A3E6-27B393E629D4}" destId="{F0A77743-6FB9-4FD8-8CC1-E190D1E0FA34}" srcOrd="2" destOrd="0" presId="urn:microsoft.com/office/officeart/2005/8/layout/default"/>
    <dgm:cxn modelId="{1F9D7F72-FB1A-4A82-B268-28614997CE7C}" type="presParOf" srcId="{540B0466-D803-4FA1-A3E6-27B393E629D4}" destId="{4E69708F-653C-4F60-B0E5-0F9CFE322479}" srcOrd="3" destOrd="0" presId="urn:microsoft.com/office/officeart/2005/8/layout/default"/>
    <dgm:cxn modelId="{E013AA6E-6656-4FF2-9851-0DA1F35D2A47}" type="presParOf" srcId="{540B0466-D803-4FA1-A3E6-27B393E629D4}" destId="{16B06EE1-5D40-419B-B18D-B5EF4A66835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20BF5-1313-490C-BE2A-8EAD3C66E69D}">
      <dsp:nvSpPr>
        <dsp:cNvPr id="0" name=""/>
        <dsp:cNvSpPr/>
      </dsp:nvSpPr>
      <dsp:spPr>
        <a:xfrm>
          <a:off x="370529" y="144018"/>
          <a:ext cx="3301886" cy="217342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Концептуальная часть </a:t>
          </a: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– это научная база технологии, т.е. психолого-педагогические идеи, которые заложены в ее фундамент.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76627" y="250116"/>
        <a:ext cx="3089690" cy="1961232"/>
      </dsp:txXfrm>
    </dsp:sp>
    <dsp:sp modelId="{F0A77743-6FB9-4FD8-8CC1-E190D1E0FA34}">
      <dsp:nvSpPr>
        <dsp:cNvPr id="0" name=""/>
        <dsp:cNvSpPr/>
      </dsp:nvSpPr>
      <dsp:spPr>
        <a:xfrm>
          <a:off x="3960437" y="144018"/>
          <a:ext cx="3442196" cy="210670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Содержательная часть </a:t>
          </a: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– это общие, конкретные цели и содержание учебного материала.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063278" y="246859"/>
        <a:ext cx="3236514" cy="1901021"/>
      </dsp:txXfrm>
    </dsp:sp>
    <dsp:sp modelId="{16B06EE1-5D40-419B-B18D-B5EF4A668356}">
      <dsp:nvSpPr>
        <dsp:cNvPr id="0" name=""/>
        <dsp:cNvSpPr/>
      </dsp:nvSpPr>
      <dsp:spPr>
        <a:xfrm>
          <a:off x="601155" y="2473205"/>
          <a:ext cx="6574553" cy="285407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Процессуальная часть </a:t>
          </a: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rPr>
            <a:t>– совокупность форм и методов учебной деятельности детей, методов и форм работы педагога, деятельности педагога по управлению процессом усвоения материала, диагностика обучающего процесса.</a:t>
          </a:r>
          <a:endParaRPr lang="ru-RU" sz="20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40480" y="2612530"/>
        <a:ext cx="6295903" cy="2575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112CFB-7BFB-4062-9743-ACFFE903FD39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CC7792D-A389-40E0-9558-8D002DD5D6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тьяна\Pictures\Новая папка (5)\AAEAAQAAAAAAAAi-AAAAJDI0OTcxNzAwLTFhZTgtNDJhMC04MjU5LTI2MGQzMGQ4YmJjM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896544" cy="3209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в ДОУ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Pictures\Новая папка (5)\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832648" cy="5657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472514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013" lvl="0" indent="-895350"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Составитель: воспитатель логопедической группы ГБДОУ д/с № 54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9013" lvl="0" indent="-895350" algn="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Сорокина Т.А</a:t>
            </a:r>
            <a:r>
              <a:rPr lang="ru-RU" dirty="0">
                <a:solidFill>
                  <a:srgbClr val="002060"/>
                </a:solidFill>
                <a:latin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5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атьяна\Pictures\Новая папка (5)\slide0006_image0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89040"/>
            <a:ext cx="35528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124744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исследовательской деятельности в детском саду — сформировать у дошкольников основные ключевые компетенции, способность к исследовательскому типу мышления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Татьяна\Pictures\Новая папка (5)\google-chrome-download-for-windows-xp-setup-i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66" y="2882482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Татьяна\Pictures\Новая папка (5)\124_stick_figure_b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823872"/>
            <a:ext cx="2333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тьяна\Pictures\Новая папка (5)\127_stick_figure_s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00341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приемы организации экспериментально – исследовательской деятельности: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эвристические беседы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и решение вопросов проблемного характера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моделирование 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(создание моделей об изменениях в неживой природе)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фиксация результатов: наблюдений, опытов, экспериментов, трудовой деятельности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«погружение»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краски, звуки, запахи и образы природы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подражание голосам и звукам природы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художественного слова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игры, игровые обучающие и творчески развивающие ситуации;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 поручения,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130154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 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(экспериментирование)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Состояние и превращение вещества.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воздуха, воды.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почвы и минералов.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жизни растений.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31404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Коллекционирование 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(классификационная работа)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растений.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животных.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строительных сооружений.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транспорта.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профессий.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06836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Путешествие по карте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Стороны света.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Рельефы местности.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Природные ландшафты и их обитатели.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 света, их природные и культурные 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«метки»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символы.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39" y="5445223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Путешествие по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«реке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времени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Прошлое и настоящее человечества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(историческое время)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«метках»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материальной цивилизации 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(например, Египет — пирамиды)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жилища и благоустройства.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18427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4" b="10000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21" y="4171950"/>
            <a:ext cx="3810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Технология 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«ТРИЗ»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(теория решения изобретательских задач)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создана ученым-изобретателем Т.С.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Альтшуллером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использования данной технологии в детском саду является развитие, с одной стороны, таких качеств мышления, как гибкость, подвижность, системность, диалектичность; с другой – поисковой активности, стремления к новизне; речи и творческого воображения.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63979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задача использования ТРИЗ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технологии в дошкольном возрасте – это привить ребенку радость творческих открытий.</a:t>
            </a:r>
          </a:p>
        </p:txBody>
      </p:sp>
    </p:spTree>
    <p:extLst>
      <p:ext uri="{BB962C8B-B14F-4D97-AF65-F5344CB8AC3E}">
        <p14:creationId xmlns:p14="http://schemas.microsoft.com/office/powerpoint/2010/main" val="543617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99892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котором развивается современный ребенок, коренным образом отличается от мира,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информационных технологий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(компьютер, интерактивная доска, планшет и др.)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5" name="Picture 3" descr="C:\Users\Татьяна\Pictures\Новая папка (5)\komputeri-1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606030" cy="20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Татьяна\Pictures\Новая папка (5)\detia-3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56" y="450912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Информационно-коммуникационные технологии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2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ориентированная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Татьяна\Pictures\Новая папка (5)\detia-7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3" y="4109163"/>
            <a:ext cx="1368152" cy="197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Татьяна\Pictures\Новая папка (5)\child (57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5711"/>
            <a:ext cx="1507604" cy="168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Татьяна\Pictures\Новая папка (5)\child (476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16" y="3212976"/>
            <a:ext cx="755628" cy="215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Татьяна\Pictures\Новая папка (5)\child (42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83" y="4890158"/>
            <a:ext cx="1255313" cy="16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Татьяна\Pictures\Новая папка (5)\child (217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73" y="4773851"/>
            <a:ext cx="1662438" cy="17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:\Users\Татьяна\Pictures\Новая папка (5)\detia-70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73" y="1690231"/>
            <a:ext cx="3168351" cy="35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Татьяна\Pictures\Новая папка (5)\prikol-animatsionnaya-kartinka-033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0" y="4968293"/>
            <a:ext cx="1375163" cy="15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C:\Users\Татьяна\Pictures\Новая папка (5)\child (744)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6" y="5367320"/>
            <a:ext cx="1822181" cy="14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Users\Татьяна\Pictures\Новая папка (5)\child (727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03" y="3852324"/>
            <a:ext cx="952141" cy="20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86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Технология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портфолио  дошкольника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— это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91972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Существует ряд функций портфолио: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диагностическая 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(фиксирует изменения и рост за определенный период времени)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содержательная 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(раскрывает весь спектр выполняемых работ)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рейтинговая 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(показывает диапазон умений и навыков ребенка)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др.</a:t>
            </a:r>
          </a:p>
        </p:txBody>
      </p:sp>
      <p:pic>
        <p:nvPicPr>
          <p:cNvPr id="15362" name="Picture 2" descr="C:\Users\Татьяна\Pictures\Новая папка (5)\child (19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62550"/>
            <a:ext cx="1371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Татьяна\Pictures\Новая папка (5)\sladosti (13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94602"/>
            <a:ext cx="1296144" cy="16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Татьяна\Pictures\Новая папка (5)\child (286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9342"/>
            <a:ext cx="1385180" cy="17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15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Игровая технология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77341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нее включаются последовательно: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игры и упражнения, формирующие умение выделять основные, характерные признаки предметов, сравнивать, сопоставлять их;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4865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 на обобщение предметов по определенным признакам;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51032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группы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игр, в процессе которых у дошкольников развивается умение отличать реальные явления от нереальных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27976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воспитывающих умение владеть собой, быстроту реакции на слово, фонематический слух, смекалку и др.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4149080"/>
            <a:ext cx="8280921" cy="2389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50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79515"/>
            <a:ext cx="8640960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организации сюжетно-ролевых игр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Тематика сюжетно-ролевых игр связана с социальной действительностью.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технологии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1этап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Обогащение представлений о той сфере действительности, которую ребёнок будет отражать в игре 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(наблюдения, рассказы, беседы о впечатлениях)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Важно знакомить ребёнка с людьми, их деятельностью, отношениями.</a:t>
            </a: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2этап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сюжетно-ролевой игры 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 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«игра в подготовку к игре»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ситуации взаимодействия людей, придумывание и сочинение событий, хода их развития в соответствии с темой игры; Создание предметно-игровой среды на основе организации продуктивной и художественной деятельности детей, сотворчества с воспитателями, детского коллекционирования, совместная игровая деятельность воспитателя с детьми;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Самостоятельная игровая деятельность детей; организация сюжетно-ролевой игры с воображаемым партнёром, за которого ребёнок разговаривает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6064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Технология имитационного моделирования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712968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организации режиссёрских игр детей.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обогащение игрового опыта содержанием на основе организации художественного восприятия сказки.</a:t>
            </a: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развитие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сюжетосложения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использования полифункционального игрового материала по сюжетам новой или знакомых сказок. Полифункциональный материал представляет собой 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«смысловое поле»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котором разворачиваются игровые события.</a:t>
            </a:r>
          </a:p>
          <a:p>
            <a:pPr lvl="0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развитие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сюжетосложения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самостоятельного создания полифункционального игрового материала и придумывания новых приключений героев сказки.</a:t>
            </a:r>
          </a:p>
        </p:txBody>
      </p:sp>
    </p:spTree>
    <p:extLst>
      <p:ext uri="{BB962C8B-B14F-4D97-AF65-F5344CB8AC3E}">
        <p14:creationId xmlns:p14="http://schemas.microsoft.com/office/powerpoint/2010/main" val="16199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Users\Татьяна\Pictures\Новая папка (5)\24539387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71218"/>
            <a:ext cx="3322330" cy="13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Татьяна\Pictures\Новая папка (5)\220400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9637" y="4640386"/>
            <a:ext cx="2332363" cy="23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Татьяна\Pictures\Новая папка (5)\1465208222_123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24" y="3448328"/>
            <a:ext cx="1933575" cy="3333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Технология разноуровневого обучения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342900">
              <a:buFont typeface="Arial" pitchFamily="34" charset="0"/>
              <a:buChar char="•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педагогическая технология организации процесса, в рамках которого предполагается разный уровень усвоения учебного материала, то есть глубина и сложность одного и того же учебного материала различна в группах уровня А,Б, C, что дает возможность каждому воспитаннику овладевать учебным материалом на разном уровне 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(А, В, С)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не ниже базового, в зависимости от способностей и индивидуальных особенностей личности каждого воспитанника.</a:t>
            </a:r>
          </a:p>
        </p:txBody>
      </p:sp>
      <p:pic>
        <p:nvPicPr>
          <p:cNvPr id="17417" name="Picture 9" descr="C:\Users\Татьяна\Pictures\Новая папка (5)\8542338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54" y="3926714"/>
            <a:ext cx="2178589" cy="28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404664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Технология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– это совокупность приемов, применяемых в каком-либо деле, мастерстве, искусстве (толковый словарь).</a:t>
            </a:r>
            <a:endParaRPr lang="ru-RU" i="1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Педагогическая технология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—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— методический инструментарий педагогического процесса (Б. Т. Лихачёв).</a:t>
            </a:r>
            <a:endParaRPr lang="ru-RU" sz="2400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1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Технология интегрированного занятия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Интегрирование в занятии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объединение знания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разных образовательных областей на равноправной основе, дополняя друг друга. При этом решается несколько задач развития. В форме интегрированных занятий лучше проводить обобщающие занятия, презентации тем, итоговые занятия.</a:t>
            </a:r>
          </a:p>
        </p:txBody>
      </p:sp>
      <p:pic>
        <p:nvPicPr>
          <p:cNvPr id="19464" name="Picture 8" descr="C:\Users\Татьяна\Pictures\Новая папка (5)\puzzle_lightbulb_build_PA_500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4" y="2711296"/>
            <a:ext cx="2383160" cy="41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001" y="764704"/>
            <a:ext cx="7512835" cy="100811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6306"/>
              </a:avLst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 технологии  в  ДОУ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914302" cy="276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C:\Users\Татьяна\Pictures\Новая папка (5)\temp_image_320061610291628245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41" y="129331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Татьяна\Pictures\Новая папка (5)\img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1" y="415051"/>
            <a:ext cx="7512835" cy="56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9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Основные требования 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(критерии)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 педагогической технологии: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2019942"/>
            <a:ext cx="4536504" cy="68905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Концептуальность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2733313"/>
            <a:ext cx="4527142" cy="689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Системность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3395183"/>
            <a:ext cx="4527142" cy="689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Управляемость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050072"/>
            <a:ext cx="4527142" cy="689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Эффективность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3998794" y="4758650"/>
            <a:ext cx="4527140" cy="6890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Воспроизводимость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9" name="Picture 5" descr="C:\Users\Татьяна\Pictures\Новая папка (5)\9a9336ad2c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4351"/>
            <a:ext cx="2687166" cy="47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3599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02503423"/>
              </p:ext>
            </p:extLst>
          </p:nvPr>
        </p:nvGraphicFramePr>
        <p:xfrm>
          <a:off x="899592" y="1196752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116632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Структура образовательной технологии</a:t>
            </a:r>
            <a:endParaRPr lang="ru-RU" sz="24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78298"/>
            <a:ext cx="554461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состоит из трех частей:</a:t>
            </a:r>
            <a:endParaRPr lang="ru-RU" sz="2000" dirty="0">
              <a:solidFill>
                <a:srgbClr val="4F81BD">
                  <a:lumMod val="75000"/>
                </a:srgb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2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B20BF5-1313-490C-BE2A-8EAD3C66E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A3B20BF5-1313-490C-BE2A-8EAD3C66E6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77743-6FB9-4FD8-8CC1-E190D1E0F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F0A77743-6FB9-4FD8-8CC1-E190D1E0F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B06EE1-5D40-419B-B18D-B5EF4A668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16B06EE1-5D40-419B-B18D-B5EF4A668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Татьяна\Pictures\Новая папка (5)\f_28750d5055a4fce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2854" y="4059729"/>
            <a:ext cx="2426247" cy="27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770485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  <a:cs typeface="Times New Roman"/>
              </a:rPr>
              <a:t>К числу современных образовательных технологий можно отнести:</a:t>
            </a:r>
            <a:endParaRPr lang="ru-RU" sz="2000" dirty="0">
              <a:solidFill>
                <a:srgbClr val="4F81BD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31563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сберегающая технология;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478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ехнология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проектной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07800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Технология исследовательской деятельности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564904"/>
            <a:ext cx="6336704" cy="48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Технология 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«ТРИЗ»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064285"/>
            <a:ext cx="7560840" cy="48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Информационно-коммуникационные технологии</a:t>
            </a:r>
            <a:endParaRPr lang="ru-RU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86" y="3501008"/>
            <a:ext cx="691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Личностно-ориентированные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99838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 дошкольника и вос</a:t>
            </a:r>
            <a:r>
              <a:rPr lang="ru-RU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питателя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899591" y="4423523"/>
            <a:ext cx="5482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технология;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899591" y="4901315"/>
            <a:ext cx="595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разноуровневого обучения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899586" y="5445311"/>
            <a:ext cx="684076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Технология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интегрированного занятия и др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872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899592" y="72870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сберегающие технологии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5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342900"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Здоровье сберегающие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 включают все аспекты воздействия педагога на здоровье ребенка на разных уровнях — информационном, психологическом, био­энергетическом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8" y="3415071"/>
            <a:ext cx="34813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61158"/>
            <a:ext cx="19812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56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 -0.019 0.007 -0.037 0.015 -0.037 C 0.024 -0.037 0.027 -0.019 0.03 0 C 0.034 0.021 0.037 0.042 0.047 0.042 C 0.056 0.042 0.059 0.021 0.063 0 C 0.065 -0.019 0.069 -0.037 0.078 -0.037 C 0.086 -0.037 0.09 -0.019 0.093 0 C 0.096 0.021 0.1 0.042 0.109 0.042 C 0.118 0.042 0.125 0 0.125 0 C 0.128 -0.019 0.131 -0.037 0.14 -0.037 C 0.149 -0.037 0.152 -0.019 0.155 0 C 0.159 0.021 0.162 0.042 0.172 0.042 C 0.181 0.042 0.184 0.021 0.187 0 C 0.191 -0.019 0.194 -0.037 0.203 -0.037 C 0.211 -0.037 0.215 -0.019 0.218 0 C 0.221 0.021 0.225 0.042 0.234 0.042 C 0.243 0.042 0.246 0.021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Классификация</a:t>
            </a:r>
            <a:r>
              <a:rPr lang="ru-RU" sz="3200" b="1" dirty="0">
                <a:solidFill>
                  <a:srgbClr val="002060"/>
                </a:solidFill>
                <a:ea typeface="+mj-ea"/>
                <a:cs typeface="+mj-cs"/>
              </a:rPr>
              <a:t> здоровье сберегающих технологий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7" y="126585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Медико-профилактические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55577" y="1798609"/>
            <a:ext cx="7848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Физкультурно-оздоровительные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276872"/>
            <a:ext cx="6415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Обеспечения социально-психологического благополучия ребенка 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3105835"/>
            <a:ext cx="736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Здоровье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сбережения и здоровье обогащения педагогов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34257"/>
            <a:ext cx="513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Образовательные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979712" y="4547047"/>
            <a:ext cx="3171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Обучения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Pictures\Новая папка (5)\people (76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" y="4365104"/>
            <a:ext cx="2218707" cy="22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Pictures\Новая папка (5)\s106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686406"/>
            <a:ext cx="1728193" cy="18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Татьяна\Pictures\Новая папка (5)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841" y1="96175" x2="93841" y2="96175"/>
                        <a14:foregroundMark x1="93116" y1="92350" x2="93116" y2="92350"/>
                        <a14:foregroundMark x1="79348" y1="89617" x2="79348" y2="89617"/>
                        <a14:foregroundMark x1="3623" y1="92896" x2="3623" y2="92896"/>
                        <a14:foregroundMark x1="1449" y1="94536" x2="1449" y2="94536"/>
                        <a14:foregroundMark x1="57246" y1="81967" x2="57246" y2="81967"/>
                        <a14:foregroundMark x1="58696" y1="80328" x2="58696" y2="80328"/>
                        <a14:foregroundMark x1="60145" y1="80874" x2="60145" y2="80874"/>
                        <a14:foregroundMark x1="48913" y1="55738" x2="48913" y2="55738"/>
                        <a14:foregroundMark x1="49275" y1="59016" x2="49275" y2="59016"/>
                        <a14:backgroundMark x1="75362" y1="86885" x2="75362" y2="86885"/>
                        <a14:backgroundMark x1="78261" y1="74863" x2="78261" y2="74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6984" y="3646339"/>
            <a:ext cx="4670090" cy="30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926124"/>
            <a:ext cx="4349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60648"/>
            <a:ext cx="5832648" cy="48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Технологии проектной деятельности</a:t>
            </a:r>
            <a:endParaRPr lang="ru-RU" sz="2400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7508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обогащение социально-личностного опыта посредством включения детей в сферу межличностного взаимодействия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211079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учебных проектов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игровые»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3212976"/>
            <a:ext cx="622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экскурсионные»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3634751"/>
            <a:ext cx="594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повествовательные»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41682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конструктивные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64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проектов: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450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доминирующему методу: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043608" y="1519918"/>
            <a:ext cx="525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характеру содержания: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98158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характеру участия ребенка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проекте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34888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характеру контактов: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81054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количеству участников: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35699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Татьяна\Pictures\Новая папка (5)\music (8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9" y="3923634"/>
            <a:ext cx="3208509" cy="24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3941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8939</TotalTime>
  <Words>784</Words>
  <Application>Microsoft Office PowerPoint</Application>
  <PresentationFormat>Экран (4:3)</PresentationFormat>
  <Paragraphs>124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Современные образовательные технологии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 в ДОУ</dc:title>
  <dc:creator>Татьяна</dc:creator>
  <cp:lastModifiedBy>Kochin</cp:lastModifiedBy>
  <cp:revision>88</cp:revision>
  <dcterms:created xsi:type="dcterms:W3CDTF">2018-01-08T10:20:26Z</dcterms:created>
  <dcterms:modified xsi:type="dcterms:W3CDTF">2018-01-21T20:25:45Z</dcterms:modified>
</cp:coreProperties>
</file>